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22"/>
  </p:notesMasterIdLst>
  <p:sldIdLst>
    <p:sldId id="257" r:id="rId2"/>
    <p:sldId id="258" r:id="rId3"/>
    <p:sldId id="259" r:id="rId4"/>
    <p:sldId id="264" r:id="rId5"/>
    <p:sldId id="265" r:id="rId6"/>
    <p:sldId id="268" r:id="rId7"/>
    <p:sldId id="267" r:id="rId8"/>
    <p:sldId id="266" r:id="rId9"/>
    <p:sldId id="261" r:id="rId10"/>
    <p:sldId id="269" r:id="rId11"/>
    <p:sldId id="270" r:id="rId12"/>
    <p:sldId id="262" r:id="rId13"/>
    <p:sldId id="276" r:id="rId14"/>
    <p:sldId id="271" r:id="rId15"/>
    <p:sldId id="272" r:id="rId16"/>
    <p:sldId id="273" r:id="rId17"/>
    <p:sldId id="274" r:id="rId18"/>
    <p:sldId id="275" r:id="rId19"/>
    <p:sldId id="263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ACD4C"/>
    <a:srgbClr val="FFFF00"/>
    <a:srgbClr val="052F61"/>
    <a:srgbClr val="167B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5A676-C283-45E8-85EA-19224C371D31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C9139-A7AE-44CB-A0CC-0D3C16787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35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6969C88-B244-455D-A017-012B25B1ACD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25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566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56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95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8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01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5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8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7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5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0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3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4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34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imikout3/ConvCAOAirSim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464060" y="872086"/>
            <a:ext cx="8658000" cy="144080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Autonomous and cooperative design of the monitor positions for a team of UAVs to maximize the quantity and quality of detected objects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34673AE8-B9C3-435B-B051-67F777199150}"/>
              </a:ext>
            </a:extLst>
          </p:cNvPr>
          <p:cNvSpPr/>
          <p:nvPr/>
        </p:nvSpPr>
        <p:spPr>
          <a:xfrm>
            <a:off x="1524360" y="2595179"/>
            <a:ext cx="9143280" cy="303295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200" b="0" u="sng" strike="noStrike" spc="-1" dirty="0">
                <a:solidFill>
                  <a:srgbClr val="000000"/>
                </a:solidFill>
                <a:uFillTx/>
                <a:latin typeface="Arial"/>
                <a:ea typeface="新細明體"/>
              </a:rPr>
              <a:t>Dimitrios I. Koutras</a:t>
            </a:r>
            <a:r>
              <a:rPr lang="en-US" sz="2200" b="0" strike="noStrike" spc="-1" baseline="30000" dirty="0">
                <a:solidFill>
                  <a:srgbClr val="000000"/>
                </a:solidFill>
                <a:latin typeface="Arial"/>
                <a:ea typeface="新細明體"/>
              </a:rPr>
              <a:t>1,2</a:t>
            </a: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, Athanasios Ch. Kapoutsis</a:t>
            </a:r>
            <a:r>
              <a:rPr lang="en-US" sz="2200" b="0" strike="noStrike" spc="-1" baseline="30000" dirty="0">
                <a:solidFill>
                  <a:srgbClr val="000000"/>
                </a:solidFill>
                <a:latin typeface="Arial"/>
                <a:ea typeface="新細明體"/>
              </a:rPr>
              <a:t>2</a:t>
            </a: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,</a:t>
            </a:r>
            <a:endParaRPr lang="en-US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Elias B. Kosmatopoulos</a:t>
            </a:r>
            <a:r>
              <a:rPr lang="en-US" sz="2200" b="0" strike="noStrike" spc="-1" baseline="30000" dirty="0">
                <a:solidFill>
                  <a:srgbClr val="000000"/>
                </a:solidFill>
                <a:latin typeface="Arial"/>
                <a:ea typeface="新細明體"/>
              </a:rPr>
              <a:t>1,2</a:t>
            </a:r>
            <a:endParaRPr lang="en-US" sz="2200" b="0" strike="noStrike" spc="-1" dirty="0">
              <a:latin typeface="Arial"/>
            </a:endParaRPr>
          </a:p>
          <a:p>
            <a:pPr algn="ctr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pc="-1" baseline="30000" dirty="0">
                <a:solidFill>
                  <a:srgbClr val="00000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1</a:t>
            </a:r>
            <a:r>
              <a:rPr lang="en-US" sz="1800" b="0" strike="noStrike" spc="-1" baseline="30000" dirty="0">
                <a:solidFill>
                  <a:srgbClr val="00000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Electrical and Computer Engineering,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Democritus University of Thrace, Xanthi, Greece</a:t>
            </a:r>
          </a:p>
          <a:p>
            <a:pPr algn="ctr"/>
            <a:endParaRPr lang="en-US" sz="1800" b="0" strike="noStrike" spc="-1" baseline="30000" dirty="0">
              <a:solidFill>
                <a:srgbClr val="000000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  <a:p>
            <a:pPr algn="ctr"/>
            <a:r>
              <a:rPr lang="en-US" sz="1800" b="0" strike="noStrike" spc="-1" baseline="30000" dirty="0">
                <a:solidFill>
                  <a:srgbClr val="00000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2</a:t>
            </a:r>
            <a:r>
              <a:rPr lang="en-US" sz="18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Technologies Institute,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for Research &amp; Technology, Hellas (ITI-CERTH), Thessaloniki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E6150F-7633-4FB0-8054-1CA7E20BF1E6}"/>
              </a:ext>
            </a:extLst>
          </p:cNvPr>
          <p:cNvSpPr/>
          <p:nvPr/>
        </p:nvSpPr>
        <p:spPr>
          <a:xfrm>
            <a:off x="0" y="5401056"/>
            <a:ext cx="12192000" cy="14408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D166AE86-970F-4BA9-A708-5DEA8C3FD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8697"/>
            <a:ext cx="2682240" cy="1423165"/>
          </a:xfrm>
          <a:prstGeom prst="rect">
            <a:avLst/>
          </a:prstGeom>
        </p:spPr>
      </p:pic>
      <p:pic>
        <p:nvPicPr>
          <p:cNvPr id="20" name="Picture 19" descr="A picture containing table, building, sitting, water&#10;&#10;Description automatically generated">
            <a:extLst>
              <a:ext uri="{FF2B5EF4-FFF2-40B4-BE49-F238E27FC236}">
                <a16:creationId xmlns:a16="http://schemas.microsoft.com/office/drawing/2014/main" id="{F50D0EC1-89FE-40AA-B56E-77A5538B0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328" y="5410930"/>
            <a:ext cx="2299736" cy="1428180"/>
          </a:xfrm>
          <a:prstGeom prst="rect">
            <a:avLst/>
          </a:prstGeom>
        </p:spPr>
      </p:pic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A6C6573E-1A01-4066-87EC-629E2FBD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279708"/>
              </p:ext>
            </p:extLst>
          </p:nvPr>
        </p:nvGraphicFramePr>
        <p:xfrm>
          <a:off x="5456712" y="5435433"/>
          <a:ext cx="468621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216">
                  <a:extLst>
                    <a:ext uri="{9D8B030D-6E8A-4147-A177-3AD203B41FA5}">
                      <a16:colId xmlns:a16="http://schemas.microsoft.com/office/drawing/2014/main" val="2078366186"/>
                    </a:ext>
                  </a:extLst>
                </a:gridCol>
              </a:tblGrid>
              <a:tr h="35747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IEEE/RSJ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034132"/>
                  </a:ext>
                </a:extLst>
              </a:tr>
              <a:tr h="62557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Conference on</a:t>
                      </a:r>
                    </a:p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Intelligent Robots and Systems (IROS)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417567"/>
                  </a:ext>
                </a:extLst>
              </a:tr>
              <a:tr h="35747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October 25-29, 2020, Las Vegas, NV, USA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39106"/>
                  </a:ext>
                </a:extLst>
              </a:tr>
            </a:tbl>
          </a:graphicData>
        </a:graphic>
      </p:graphicFrame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1B6120C8-653E-461C-958E-D7A92FFB9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885508"/>
              </p:ext>
            </p:extLst>
          </p:nvPr>
        </p:nvGraphicFramePr>
        <p:xfrm>
          <a:off x="2682240" y="5810239"/>
          <a:ext cx="20352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299">
                  <a:extLst>
                    <a:ext uri="{9D8B030D-6E8A-4147-A177-3AD203B41FA5}">
                      <a16:colId xmlns:a16="http://schemas.microsoft.com/office/drawing/2014/main" val="299865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i="1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ConvCAO</a:t>
                      </a:r>
                      <a:r>
                        <a:rPr lang="en-GB" i="1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Lab</a:t>
                      </a:r>
                    </a:p>
                    <a:p>
                      <a:r>
                        <a:rPr lang="en-GB" i="1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ITI-CERTH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440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08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3. Navigational Algorithm | Global Coordination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B53F55D-3478-46C6-B4FE-B2B61101D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6" y="1998752"/>
            <a:ext cx="7500761" cy="2860496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8B4D24-721A-44C9-84F6-24316B33B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86" y="1998752"/>
            <a:ext cx="3862940" cy="26585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C223B3-7CD8-46CB-ACA6-F3B4942EEF16}"/>
              </a:ext>
            </a:extLst>
          </p:cNvPr>
          <p:cNvSpPr/>
          <p:nvPr/>
        </p:nvSpPr>
        <p:spPr>
          <a:xfrm>
            <a:off x="167674" y="1923803"/>
            <a:ext cx="2094575" cy="2992581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01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3. Navigational Algorithm | Distributed Decision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B53F55D-3478-46C6-B4FE-B2B61101D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6" y="1998752"/>
            <a:ext cx="7500761" cy="2860496"/>
          </a:xfrm>
          <a:prstGeom prst="rect">
            <a:avLst/>
          </a:prstGeom>
        </p:spPr>
      </p:pic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3E3055BB-D2F4-4740-9921-003138176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692" y="1765821"/>
            <a:ext cx="3664952" cy="33263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7BA0C3-81A5-40A6-8B0E-42A91B3B9995}"/>
              </a:ext>
            </a:extLst>
          </p:cNvPr>
          <p:cNvSpPr/>
          <p:nvPr/>
        </p:nvSpPr>
        <p:spPr>
          <a:xfrm>
            <a:off x="2315689" y="1923803"/>
            <a:ext cx="5551714" cy="2992581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86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4. Evaluation Results </a:t>
            </a:r>
            <a:r>
              <a:rPr lang="el-GR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| </a:t>
            </a:r>
            <a:r>
              <a:rPr lang="en-GB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Implementation Details </a:t>
            </a:r>
            <a:endParaRPr lang="en-US" sz="2600" b="0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BF223611-FD9B-44E3-8091-FC80146F55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3421273"/>
                  </p:ext>
                </p:extLst>
              </p:nvPr>
            </p:nvGraphicFramePr>
            <p:xfrm>
              <a:off x="2032000" y="1658450"/>
              <a:ext cx="8128000" cy="321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28000">
                      <a:extLst>
                        <a:ext uri="{9D8B030D-6E8A-4147-A177-3AD203B41FA5}">
                          <a16:colId xmlns:a16="http://schemas.microsoft.com/office/drawing/2014/main" val="9019316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i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AirSim</a:t>
                          </a:r>
                          <a:r>
                            <a:rPr lang="en-GB" b="1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 </a:t>
                          </a:r>
                          <a:r>
                            <a:rPr lang="en-GB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open-source, cross-platform, simulator for drones, cars and more that supports hardware-in-loop with popular ﬂight controllers for physically and visually realistic simulations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54051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i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CItyEnv</a:t>
                          </a:r>
                          <a:r>
                            <a:rPr lang="en-GB" b="1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 </a:t>
                          </a:r>
                          <a:r>
                            <a:rPr lang="en-GB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vast, realistic environment, static structures and the highly non-linear and dynamic </a:t>
                          </a:r>
                          <a:r>
                            <a:rPr lang="en-GB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behavior</a:t>
                          </a:r>
                          <a:r>
                            <a:rPr lang="en-GB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 the moving assets (e.g. cars, trucks, pedestrians, etc.)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286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Swarm: </a:t>
                          </a:r>
                          <a:r>
                            <a:rPr lang="en-GB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UAVs instantiated with the </a:t>
                          </a:r>
                          <a:r>
                            <a:rPr lang="en-GB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AirSim</a:t>
                          </a:r>
                          <a:r>
                            <a:rPr lang="en-GB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built-in ﬂight controller (called simple ﬂight) and equipped with stationary cameras (rotated downwards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on the pitch axis).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52285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 Detection:  </a:t>
                          </a:r>
                          <a:r>
                            <a:rPr lang="en-GB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YOLOv3 detector pretrained on COCO dataset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49218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26694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BF223611-FD9B-44E3-8091-FC80146F55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3421273"/>
                  </p:ext>
                </p:extLst>
              </p:nvPr>
            </p:nvGraphicFramePr>
            <p:xfrm>
              <a:off x="2032000" y="1658450"/>
              <a:ext cx="8128000" cy="321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28000">
                      <a:extLst>
                        <a:ext uri="{9D8B030D-6E8A-4147-A177-3AD203B41FA5}">
                          <a16:colId xmlns:a16="http://schemas.microsoft.com/office/drawing/2014/main" val="901931663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en-GB" b="1" i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AirSim</a:t>
                          </a:r>
                          <a:r>
                            <a:rPr lang="en-GB" b="1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 </a:t>
                          </a:r>
                          <a:r>
                            <a:rPr lang="en-GB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open-source, cross-platform, simulator for drones, cars and more that supports hardware-in-loop with popular ﬂight controllers for physically and visually realistic simulations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540511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b="1" i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CItyEnv</a:t>
                          </a:r>
                          <a:r>
                            <a:rPr lang="en-GB" b="1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 </a:t>
                          </a:r>
                          <a:r>
                            <a:rPr lang="en-GB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vast, realistic environment, static structures and the highly non-linear and dynamic </a:t>
                          </a:r>
                          <a:r>
                            <a:rPr lang="en-GB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behavior</a:t>
                          </a:r>
                          <a:r>
                            <a:rPr lang="en-GB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 the moving assets (e.g. cars, trucks, pedestrians, etc.)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28667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73333" b="-8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52285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Object Detection:  </a:t>
                          </a:r>
                          <a:r>
                            <a:rPr lang="en-GB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YOLOv3 detector pretrained on COCO dataset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49218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26694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8478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4. Evaluation Results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4" name="Picture 3" descr="A circuit board&#10;&#10;Description automatically generated">
            <a:extLst>
              <a:ext uri="{FF2B5EF4-FFF2-40B4-BE49-F238E27FC236}">
                <a16:creationId xmlns:a16="http://schemas.microsoft.com/office/drawing/2014/main" id="{F72B1B0D-F5BF-481A-BE39-57A67652F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61" y="1343283"/>
            <a:ext cx="3177087" cy="2691591"/>
          </a:xfrm>
          <a:prstGeom prst="rect">
            <a:avLst/>
          </a:prstGeom>
        </p:spPr>
      </p:pic>
      <p:pic>
        <p:nvPicPr>
          <p:cNvPr id="7" name="Picture 6" descr="A picture containing table, person, standing&#10;&#10;Description automatically generated">
            <a:extLst>
              <a:ext uri="{FF2B5EF4-FFF2-40B4-BE49-F238E27FC236}">
                <a16:creationId xmlns:a16="http://schemas.microsoft.com/office/drawing/2014/main" id="{C5F6175B-0068-4911-AFBF-64DB5CA70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0" y="1343283"/>
            <a:ext cx="3208025" cy="2717802"/>
          </a:xfrm>
          <a:prstGeom prst="rect">
            <a:avLst/>
          </a:prstGeom>
        </p:spPr>
      </p:pic>
      <p:pic>
        <p:nvPicPr>
          <p:cNvPr id="9" name="Picture 8" descr="A circuit board&#10;&#10;Description automatically generated">
            <a:extLst>
              <a:ext uri="{FF2B5EF4-FFF2-40B4-BE49-F238E27FC236}">
                <a16:creationId xmlns:a16="http://schemas.microsoft.com/office/drawing/2014/main" id="{0132E548-6D82-4C39-8258-97CE33598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66" y="1301931"/>
            <a:ext cx="3208025" cy="2717802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39B7C76-426B-4AE6-855B-AD0989E96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090434"/>
              </p:ext>
            </p:extLst>
          </p:nvPr>
        </p:nvGraphicFramePr>
        <p:xfrm>
          <a:off x="1751638" y="4610192"/>
          <a:ext cx="89996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867">
                  <a:extLst>
                    <a:ext uri="{9D8B030D-6E8A-4147-A177-3AD203B41FA5}">
                      <a16:colId xmlns:a16="http://schemas.microsoft.com/office/drawing/2014/main" val="3730416738"/>
                    </a:ext>
                  </a:extLst>
                </a:gridCol>
                <a:gridCol w="3005973">
                  <a:extLst>
                    <a:ext uri="{9D8B030D-6E8A-4147-A177-3AD203B41FA5}">
                      <a16:colId xmlns:a16="http://schemas.microsoft.com/office/drawing/2014/main" val="1484974680"/>
                    </a:ext>
                  </a:extLst>
                </a:gridCol>
                <a:gridCol w="2249920">
                  <a:extLst>
                    <a:ext uri="{9D8B030D-6E8A-4147-A177-3AD203B41FA5}">
                      <a16:colId xmlns:a16="http://schemas.microsoft.com/office/drawing/2014/main" val="3330667100"/>
                    </a:ext>
                  </a:extLst>
                </a:gridCol>
                <a:gridCol w="2249920">
                  <a:extLst>
                    <a:ext uri="{9D8B030D-6E8A-4147-A177-3AD203B41FA5}">
                      <a16:colId xmlns:a16="http://schemas.microsoft.com/office/drawing/2014/main" val="3831222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Area 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Area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Area 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303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Area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15393.8m2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37892.3m2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56894.9m2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586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Experiments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7626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BAFCCC-2648-4BBE-B230-67ED2ED7D187}"/>
              </a:ext>
            </a:extLst>
          </p:cNvPr>
          <p:cNvSpPr txBox="1"/>
          <p:nvPr/>
        </p:nvSpPr>
        <p:spPr>
          <a:xfrm>
            <a:off x="2156992" y="4102437"/>
            <a:ext cx="115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F0346-D70B-4C09-8161-B98D57D781E6}"/>
              </a:ext>
            </a:extLst>
          </p:cNvPr>
          <p:cNvSpPr txBox="1"/>
          <p:nvPr/>
        </p:nvSpPr>
        <p:spPr>
          <a:xfrm>
            <a:off x="5817383" y="4009071"/>
            <a:ext cx="115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55B70-B1C5-4391-B211-7DD3510F7E3A}"/>
              </a:ext>
            </a:extLst>
          </p:cNvPr>
          <p:cNvSpPr txBox="1"/>
          <p:nvPr/>
        </p:nvSpPr>
        <p:spPr>
          <a:xfrm>
            <a:off x="9639575" y="4030434"/>
            <a:ext cx="115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3</a:t>
            </a:r>
          </a:p>
        </p:txBody>
      </p:sp>
    </p:spTree>
    <p:extLst>
      <p:ext uri="{BB962C8B-B14F-4D97-AF65-F5344CB8AC3E}">
        <p14:creationId xmlns:p14="http://schemas.microsoft.com/office/powerpoint/2010/main" val="55949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4. Evaluation Results | Different Operational Areas Performance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E43C2C7-4E21-4FAF-9815-78385F3D8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8" y="1559865"/>
            <a:ext cx="7217664" cy="44809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A2AC8C-5223-477D-A9DD-FAD73DF564BC}"/>
              </a:ext>
            </a:extLst>
          </p:cNvPr>
          <p:cNvSpPr txBox="1"/>
          <p:nvPr/>
        </p:nvSpPr>
        <p:spPr>
          <a:xfrm>
            <a:off x="5516384" y="6298763"/>
            <a:ext cx="115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4.1</a:t>
            </a:r>
          </a:p>
        </p:txBody>
      </p:sp>
    </p:spTree>
    <p:extLst>
      <p:ext uri="{BB962C8B-B14F-4D97-AF65-F5344CB8AC3E}">
        <p14:creationId xmlns:p14="http://schemas.microsoft.com/office/powerpoint/2010/main" val="3473352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4. Evaluation Results | Semi-Exhaustive Comparison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D0A2D7-8822-437B-A20E-D6D7151AE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668" y="1301931"/>
            <a:ext cx="7006663" cy="43645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7E842D-6328-4D45-A690-7415B075A2C7}"/>
              </a:ext>
            </a:extLst>
          </p:cNvPr>
          <p:cNvSpPr txBox="1"/>
          <p:nvPr/>
        </p:nvSpPr>
        <p:spPr>
          <a:xfrm>
            <a:off x="5516383" y="5870277"/>
            <a:ext cx="115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4.2</a:t>
            </a:r>
          </a:p>
        </p:txBody>
      </p:sp>
    </p:spTree>
    <p:extLst>
      <p:ext uri="{BB962C8B-B14F-4D97-AF65-F5344CB8AC3E}">
        <p14:creationId xmlns:p14="http://schemas.microsoft.com/office/powerpoint/2010/main" val="1194202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4. Evaluation Results | Areas of Convergence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3" name="Picture 2" descr="A picture containing table, display, large, standing&#10;&#10;Description automatically generated">
            <a:extLst>
              <a:ext uri="{FF2B5EF4-FFF2-40B4-BE49-F238E27FC236}">
                <a16:creationId xmlns:a16="http://schemas.microsoft.com/office/drawing/2014/main" id="{4EA223BC-EB5A-4F4A-9943-92BDA7C5E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66" y="1301931"/>
            <a:ext cx="6420267" cy="4144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8BF891-1254-4010-9AAC-63871B916E76}"/>
              </a:ext>
            </a:extLst>
          </p:cNvPr>
          <p:cNvSpPr txBox="1"/>
          <p:nvPr/>
        </p:nvSpPr>
        <p:spPr>
          <a:xfrm>
            <a:off x="5516383" y="5556069"/>
            <a:ext cx="115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4.3</a:t>
            </a:r>
          </a:p>
        </p:txBody>
      </p:sp>
    </p:spTree>
    <p:extLst>
      <p:ext uri="{BB962C8B-B14F-4D97-AF65-F5344CB8AC3E}">
        <p14:creationId xmlns:p14="http://schemas.microsoft.com/office/powerpoint/2010/main" val="3841909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4. Evaluation Results | Scale up Study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81CF3BFC-0C31-4DD4-873C-63146810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62" y="1301931"/>
            <a:ext cx="7387676" cy="46049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F3B722-BCB7-4960-9EBC-8A0927DD258F}"/>
              </a:ext>
            </a:extLst>
          </p:cNvPr>
          <p:cNvSpPr txBox="1"/>
          <p:nvPr/>
        </p:nvSpPr>
        <p:spPr>
          <a:xfrm>
            <a:off x="5516384" y="6016644"/>
            <a:ext cx="115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4.4</a:t>
            </a:r>
          </a:p>
        </p:txBody>
      </p:sp>
    </p:spTree>
    <p:extLst>
      <p:ext uri="{BB962C8B-B14F-4D97-AF65-F5344CB8AC3E}">
        <p14:creationId xmlns:p14="http://schemas.microsoft.com/office/powerpoint/2010/main" val="93379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4. Evaluation Results | Scale up Study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3" name="Picture 2" descr="A picture containing sitting, small, table, different&#10;&#10;Description automatically generated">
            <a:extLst>
              <a:ext uri="{FF2B5EF4-FFF2-40B4-BE49-F238E27FC236}">
                <a16:creationId xmlns:a16="http://schemas.microsoft.com/office/drawing/2014/main" id="{A29A4DB0-3FF2-4EE3-8FE9-CA9C6FA41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6" y="1298962"/>
            <a:ext cx="6983367" cy="42203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6A4A62-35A1-432D-9653-8FA4B064003C}"/>
              </a:ext>
            </a:extLst>
          </p:cNvPr>
          <p:cNvSpPr txBox="1"/>
          <p:nvPr/>
        </p:nvSpPr>
        <p:spPr>
          <a:xfrm>
            <a:off x="5516383" y="5723973"/>
            <a:ext cx="115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4.5</a:t>
            </a:r>
          </a:p>
        </p:txBody>
      </p:sp>
    </p:spTree>
    <p:extLst>
      <p:ext uri="{BB962C8B-B14F-4D97-AF65-F5344CB8AC3E}">
        <p14:creationId xmlns:p14="http://schemas.microsoft.com/office/powerpoint/2010/main" val="174518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5. </a:t>
            </a:r>
            <a:r>
              <a:rPr lang="en-US" sz="2600" b="1" spc="-1" dirty="0">
                <a:solidFill>
                  <a:srgbClr val="000000"/>
                </a:solidFill>
                <a:latin typeface="Arial"/>
                <a:ea typeface="PMingLiU"/>
              </a:rPr>
              <a:t>Conclusion – Future Work</a:t>
            </a:r>
            <a:endParaRPr lang="en-US" sz="2600" b="0" strike="noStrike" spc="-1" dirty="0">
              <a:latin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DF0529-9CE9-4333-B822-D788DC2FB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091031"/>
              </p:ext>
            </p:extLst>
          </p:nvPr>
        </p:nvGraphicFramePr>
        <p:xfrm>
          <a:off x="2032000" y="1301931"/>
          <a:ext cx="812800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581665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30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semi-distributed algorithm for optimizing the monitoring positions for a swarm of UAVs: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No prior knowledge of the UAVs/environment dynamics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Active feed back (real-time)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BCD convergence characteristics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28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Extensive evaluation </a:t>
                      </a:r>
                      <a:r>
                        <a:rPr lang="en-GB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AirSim</a:t>
                      </a:r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platform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935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76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Future Work: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82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Completely decentralized algorithm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82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Real-world set-up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45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Monocular depth estimation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24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97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</a:rPr>
              <a:t>Table of Contents</a:t>
            </a:r>
            <a:endParaRPr lang="en-US" sz="2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58F04A-E999-4FB5-9C40-07D5F228FD08}"/>
              </a:ext>
            </a:extLst>
          </p:cNvPr>
          <p:cNvSpPr/>
          <p:nvPr/>
        </p:nvSpPr>
        <p:spPr>
          <a:xfrm>
            <a:off x="4434879" y="1010787"/>
            <a:ext cx="3322241" cy="63843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At a Glance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23188EC-4DFA-411C-8D2B-4E530D270D29}"/>
              </a:ext>
            </a:extLst>
          </p:cNvPr>
          <p:cNvSpPr/>
          <p:nvPr/>
        </p:nvSpPr>
        <p:spPr>
          <a:xfrm>
            <a:off x="4434879" y="1785137"/>
            <a:ext cx="3322241" cy="95845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Problem Formulation</a:t>
            </a:r>
          </a:p>
          <a:p>
            <a:pPr marL="400050" indent="-400050" algn="ctr">
              <a:buAutoNum type="romanLcParenR"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Controllable Variables</a:t>
            </a:r>
          </a:p>
          <a:p>
            <a:pPr marL="400050" indent="-400050" algn="ctr">
              <a:buAutoNum type="romanLcParenR"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</a:p>
          <a:p>
            <a:pPr marL="400050" indent="-400050" algn="ctr">
              <a:buAutoNum type="romanLcParenR"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Function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165FDD8-18A6-4329-B260-D3AD9B59758D}"/>
              </a:ext>
            </a:extLst>
          </p:cNvPr>
          <p:cNvSpPr/>
          <p:nvPr/>
        </p:nvSpPr>
        <p:spPr>
          <a:xfrm>
            <a:off x="4434878" y="2879499"/>
            <a:ext cx="3322241" cy="992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Navigational Algorithm</a:t>
            </a:r>
          </a:p>
          <a:p>
            <a:pPr marL="400050" indent="-400050" algn="ctr">
              <a:buAutoNum type="romanLcParenR"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Coordination</a:t>
            </a:r>
          </a:p>
          <a:p>
            <a:pPr marL="400050" indent="-400050" algn="ctr">
              <a:buAutoNum type="romanLcParenR"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Distributed Decision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F7FBBFA-1489-43A6-96A8-19BC72837FA9}"/>
              </a:ext>
            </a:extLst>
          </p:cNvPr>
          <p:cNvSpPr/>
          <p:nvPr/>
        </p:nvSpPr>
        <p:spPr>
          <a:xfrm>
            <a:off x="4434879" y="4007645"/>
            <a:ext cx="3322241" cy="54046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Evaluation Results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6C7D73-6FA8-48EF-A2A2-3FAA0CA3224A}"/>
              </a:ext>
            </a:extLst>
          </p:cNvPr>
          <p:cNvSpPr/>
          <p:nvPr/>
        </p:nvSpPr>
        <p:spPr>
          <a:xfrm>
            <a:off x="4434877" y="4684016"/>
            <a:ext cx="3322241" cy="54046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Conclusion – Future Work</a:t>
            </a:r>
          </a:p>
        </p:txBody>
      </p:sp>
    </p:spTree>
    <p:extLst>
      <p:ext uri="{BB962C8B-B14F-4D97-AF65-F5344CB8AC3E}">
        <p14:creationId xmlns:p14="http://schemas.microsoft.com/office/powerpoint/2010/main" val="263993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4385836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</a:rPr>
              <a:t>Thank you for your attention 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F11112-471B-4B9E-830F-CA82050DA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842516"/>
            <a:ext cx="1905000" cy="1905000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E069C1F-33D2-487B-955A-4EA0FE0F0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782748"/>
              </p:ext>
            </p:extLst>
          </p:nvPr>
        </p:nvGraphicFramePr>
        <p:xfrm>
          <a:off x="3834384" y="837765"/>
          <a:ext cx="3913632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3632">
                  <a:extLst>
                    <a:ext uri="{9D8B030D-6E8A-4147-A177-3AD203B41FA5}">
                      <a16:colId xmlns:a16="http://schemas.microsoft.com/office/drawing/2014/main" val="1520756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info </a:t>
                      </a:r>
                      <a:r>
                        <a:rPr lang="en-GB" sz="26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here</a:t>
                      </a:r>
                      <a:r>
                        <a:rPr lang="en-GB" sz="26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980456"/>
                  </a:ext>
                </a:extLst>
              </a:tr>
            </a:tbl>
          </a:graphicData>
        </a:graphic>
      </p:graphicFrame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E63D9A6-5921-4C36-ACA7-56B2C38DF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9440" y="847888"/>
            <a:ext cx="490728" cy="4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2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1. At a Glance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10" name="Picture 9" descr="A picture containing train, table, sitting, large&#10;&#10;Description automatically generated">
            <a:extLst>
              <a:ext uri="{FF2B5EF4-FFF2-40B4-BE49-F238E27FC236}">
                <a16:creationId xmlns:a16="http://schemas.microsoft.com/office/drawing/2014/main" id="{0FC44861-2932-44A3-97DE-4F69583CC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04" y="1122285"/>
            <a:ext cx="4338144" cy="2767071"/>
          </a:xfrm>
          <a:prstGeom prst="rect">
            <a:avLst/>
          </a:prstGeom>
        </p:spPr>
      </p:pic>
      <p:pic>
        <p:nvPicPr>
          <p:cNvPr id="13" name="Picture 12" descr="A picture containing indoor, table, sitting, cake&#10;&#10;Description automatically generated">
            <a:extLst>
              <a:ext uri="{FF2B5EF4-FFF2-40B4-BE49-F238E27FC236}">
                <a16:creationId xmlns:a16="http://schemas.microsoft.com/office/drawing/2014/main" id="{3DB37434-5EBA-4CCB-ACF9-CB5B4638B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2" y="1122284"/>
            <a:ext cx="4338145" cy="2767071"/>
          </a:xfrm>
          <a:prstGeom prst="rect">
            <a:avLst/>
          </a:prstGeom>
        </p:spPr>
      </p:pic>
      <p:pic>
        <p:nvPicPr>
          <p:cNvPr id="15" name="Picture 14" descr="A close up of a street&#10;&#10;Description automatically generated">
            <a:extLst>
              <a:ext uri="{FF2B5EF4-FFF2-40B4-BE49-F238E27FC236}">
                <a16:creationId xmlns:a16="http://schemas.microsoft.com/office/drawing/2014/main" id="{E5EFB65C-60A8-43D9-9D8C-D931B4510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48" y="3985633"/>
            <a:ext cx="2101506" cy="1053454"/>
          </a:xfrm>
          <a:prstGeom prst="rect">
            <a:avLst/>
          </a:prstGeom>
        </p:spPr>
      </p:pic>
      <p:pic>
        <p:nvPicPr>
          <p:cNvPr id="17" name="Picture 16" descr="A picture containing road, sitting, track, train&#10;&#10;Description automatically generated">
            <a:extLst>
              <a:ext uri="{FF2B5EF4-FFF2-40B4-BE49-F238E27FC236}">
                <a16:creationId xmlns:a16="http://schemas.microsoft.com/office/drawing/2014/main" id="{020F9A8F-ABD8-441C-A635-962C3E90BF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742" y="3986784"/>
            <a:ext cx="2101506" cy="1053454"/>
          </a:xfrm>
          <a:prstGeom prst="rect">
            <a:avLst/>
          </a:prstGeom>
        </p:spPr>
      </p:pic>
      <p:pic>
        <p:nvPicPr>
          <p:cNvPr id="19" name="Picture 18" descr="A close up of a highway&#10;&#10;Description automatically generated">
            <a:extLst>
              <a:ext uri="{FF2B5EF4-FFF2-40B4-BE49-F238E27FC236}">
                <a16:creationId xmlns:a16="http://schemas.microsoft.com/office/drawing/2014/main" id="{E86FC686-B3A2-4C31-8FDB-B273F73FA1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39" y="5217261"/>
            <a:ext cx="2101509" cy="1053455"/>
          </a:xfrm>
          <a:prstGeom prst="rect">
            <a:avLst/>
          </a:prstGeom>
        </p:spPr>
      </p:pic>
      <p:pic>
        <p:nvPicPr>
          <p:cNvPr id="21" name="Picture 20" descr="A picture containing sitting, building, train, road&#10;&#10;Description automatically generated">
            <a:extLst>
              <a:ext uri="{FF2B5EF4-FFF2-40B4-BE49-F238E27FC236}">
                <a16:creationId xmlns:a16="http://schemas.microsoft.com/office/drawing/2014/main" id="{A72E2CA2-4119-4F1C-A566-4BB18DCA38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742" y="5217262"/>
            <a:ext cx="2106720" cy="1056068"/>
          </a:xfrm>
          <a:prstGeom prst="rect">
            <a:avLst/>
          </a:prstGeom>
        </p:spPr>
      </p:pic>
      <p:pic>
        <p:nvPicPr>
          <p:cNvPr id="23" name="Picture 22" descr="A large building&#10;&#10;Description automatically generated">
            <a:extLst>
              <a:ext uri="{FF2B5EF4-FFF2-40B4-BE49-F238E27FC236}">
                <a16:creationId xmlns:a16="http://schemas.microsoft.com/office/drawing/2014/main" id="{69D0769C-E218-4243-AA65-0CD1F492F8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67" y="5217261"/>
            <a:ext cx="2101506" cy="1053455"/>
          </a:xfrm>
          <a:prstGeom prst="rect">
            <a:avLst/>
          </a:prstGeom>
        </p:spPr>
      </p:pic>
      <p:pic>
        <p:nvPicPr>
          <p:cNvPr id="25" name="Picture 24" descr="A picture containing grass, road, sitting, train&#10;&#10;Description automatically generated">
            <a:extLst>
              <a:ext uri="{FF2B5EF4-FFF2-40B4-BE49-F238E27FC236}">
                <a16:creationId xmlns:a16="http://schemas.microsoft.com/office/drawing/2014/main" id="{A7E48F02-71DD-49D8-BF6A-45B2A64438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0" y="3985632"/>
            <a:ext cx="2101508" cy="1053455"/>
          </a:xfrm>
          <a:prstGeom prst="rect">
            <a:avLst/>
          </a:prstGeom>
        </p:spPr>
      </p:pic>
      <p:pic>
        <p:nvPicPr>
          <p:cNvPr id="29" name="Picture 28" descr="A picture containing outdoor, building, road, sitting&#10;&#10;Description automatically generated">
            <a:extLst>
              <a:ext uri="{FF2B5EF4-FFF2-40B4-BE49-F238E27FC236}">
                <a16:creationId xmlns:a16="http://schemas.microsoft.com/office/drawing/2014/main" id="{F9EFC081-A48F-42C1-B1D3-76C723D1AE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67" y="3985632"/>
            <a:ext cx="2101506" cy="1053454"/>
          </a:xfrm>
          <a:prstGeom prst="rect">
            <a:avLst/>
          </a:prstGeom>
        </p:spPr>
      </p:pic>
      <p:pic>
        <p:nvPicPr>
          <p:cNvPr id="33" name="Picture 32" descr="A view of a city street&#10;&#10;Description automatically generated">
            <a:extLst>
              <a:ext uri="{FF2B5EF4-FFF2-40B4-BE49-F238E27FC236}">
                <a16:creationId xmlns:a16="http://schemas.microsoft.com/office/drawing/2014/main" id="{7136C9E4-6E94-4D9E-8610-AABC3C6F1B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0" y="5230719"/>
            <a:ext cx="2074660" cy="10399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D3B945-4B4D-45E7-A156-5C26E1C554BA}"/>
              </a:ext>
            </a:extLst>
          </p:cNvPr>
          <p:cNvSpPr/>
          <p:nvPr/>
        </p:nvSpPr>
        <p:spPr>
          <a:xfrm>
            <a:off x="1567543" y="4029835"/>
            <a:ext cx="587829" cy="273133"/>
          </a:xfrm>
          <a:prstGeom prst="rect">
            <a:avLst/>
          </a:prstGeom>
          <a:solidFill>
            <a:schemeClr val="tx1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UAV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093F53-DF59-4DC3-8F0F-2C382F23C14D}"/>
              </a:ext>
            </a:extLst>
          </p:cNvPr>
          <p:cNvSpPr/>
          <p:nvPr/>
        </p:nvSpPr>
        <p:spPr>
          <a:xfrm>
            <a:off x="3767228" y="4041941"/>
            <a:ext cx="587829" cy="273133"/>
          </a:xfrm>
          <a:prstGeom prst="rect">
            <a:avLst/>
          </a:prstGeom>
          <a:solidFill>
            <a:schemeClr val="tx1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UAV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2EF2DE-4816-4037-9545-A2E4C3DFD2FD}"/>
              </a:ext>
            </a:extLst>
          </p:cNvPr>
          <p:cNvSpPr/>
          <p:nvPr/>
        </p:nvSpPr>
        <p:spPr>
          <a:xfrm>
            <a:off x="1567542" y="5272306"/>
            <a:ext cx="587829" cy="273133"/>
          </a:xfrm>
          <a:prstGeom prst="rect">
            <a:avLst/>
          </a:prstGeom>
          <a:solidFill>
            <a:schemeClr val="tx1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UAV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4490FF-C47D-4F03-A59A-021AEA537020}"/>
              </a:ext>
            </a:extLst>
          </p:cNvPr>
          <p:cNvSpPr/>
          <p:nvPr/>
        </p:nvSpPr>
        <p:spPr>
          <a:xfrm>
            <a:off x="3767227" y="5272306"/>
            <a:ext cx="587829" cy="273133"/>
          </a:xfrm>
          <a:prstGeom prst="rect">
            <a:avLst/>
          </a:prstGeom>
          <a:solidFill>
            <a:schemeClr val="tx1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UAV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1D922C-64D2-488D-803F-C22CA08F48B1}"/>
              </a:ext>
            </a:extLst>
          </p:cNvPr>
          <p:cNvSpPr/>
          <p:nvPr/>
        </p:nvSpPr>
        <p:spPr>
          <a:xfrm>
            <a:off x="6397445" y="4028458"/>
            <a:ext cx="587829" cy="273133"/>
          </a:xfrm>
          <a:prstGeom prst="rect">
            <a:avLst/>
          </a:prstGeom>
          <a:solidFill>
            <a:schemeClr val="tx1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UAV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B7D76-9BD8-4846-872B-B0274C996007}"/>
              </a:ext>
            </a:extLst>
          </p:cNvPr>
          <p:cNvSpPr/>
          <p:nvPr/>
        </p:nvSpPr>
        <p:spPr>
          <a:xfrm>
            <a:off x="8650572" y="4028688"/>
            <a:ext cx="587829" cy="273133"/>
          </a:xfrm>
          <a:prstGeom prst="rect">
            <a:avLst/>
          </a:prstGeom>
          <a:solidFill>
            <a:schemeClr val="tx1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UAV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F26A5-B972-486C-8EE4-CA80B01A818B}"/>
              </a:ext>
            </a:extLst>
          </p:cNvPr>
          <p:cNvSpPr/>
          <p:nvPr/>
        </p:nvSpPr>
        <p:spPr>
          <a:xfrm>
            <a:off x="6397444" y="5270929"/>
            <a:ext cx="587829" cy="273133"/>
          </a:xfrm>
          <a:prstGeom prst="rect">
            <a:avLst/>
          </a:prstGeom>
          <a:solidFill>
            <a:schemeClr val="tx1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UAV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5A79BE-4E92-4678-8FD6-9361DE98937F}"/>
              </a:ext>
            </a:extLst>
          </p:cNvPr>
          <p:cNvSpPr/>
          <p:nvPr/>
        </p:nvSpPr>
        <p:spPr>
          <a:xfrm>
            <a:off x="8650571" y="5259053"/>
            <a:ext cx="587829" cy="273133"/>
          </a:xfrm>
          <a:prstGeom prst="rect">
            <a:avLst/>
          </a:prstGeom>
          <a:solidFill>
            <a:schemeClr val="tx1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UAV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43E2CE-8641-4BDB-9A25-65779EF83A86}"/>
              </a:ext>
            </a:extLst>
          </p:cNvPr>
          <p:cNvSpPr txBox="1"/>
          <p:nvPr/>
        </p:nvSpPr>
        <p:spPr>
          <a:xfrm>
            <a:off x="4228371" y="6366992"/>
            <a:ext cx="433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Figure 1.1 Example of a single experiment</a:t>
            </a:r>
          </a:p>
        </p:txBody>
      </p:sp>
    </p:spTree>
    <p:extLst>
      <p:ext uri="{BB962C8B-B14F-4D97-AF65-F5344CB8AC3E}">
        <p14:creationId xmlns:p14="http://schemas.microsoft.com/office/powerpoint/2010/main" val="41930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pc="-1" dirty="0">
                <a:solidFill>
                  <a:srgbClr val="000000"/>
                </a:solidFill>
                <a:latin typeface="Arial"/>
                <a:ea typeface="PMingLiU"/>
              </a:rPr>
              <a:t>2</a:t>
            </a: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. Problem Formulation </a:t>
            </a:r>
            <a:r>
              <a:rPr lang="el-GR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| </a:t>
            </a:r>
            <a:r>
              <a:rPr lang="en-GB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Controllable Variables</a:t>
            </a:r>
            <a:endParaRPr lang="en-US" sz="2600" b="0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6CDC23A-D568-4CAB-990A-B9BC33D3A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6298112"/>
                  </p:ext>
                </p:extLst>
              </p:nvPr>
            </p:nvGraphicFramePr>
            <p:xfrm>
              <a:off x="2793448" y="1904076"/>
              <a:ext cx="660510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4734">
                      <a:extLst>
                        <a:ext uri="{9D8B030D-6E8A-4147-A177-3AD203B41FA5}">
                          <a16:colId xmlns:a16="http://schemas.microsoft.com/office/drawing/2014/main" val="952303434"/>
                        </a:ext>
                      </a:extLst>
                    </a:gridCol>
                    <a:gridCol w="3820370">
                      <a:extLst>
                        <a:ext uri="{9D8B030D-6E8A-4147-A177-3AD203B41FA5}">
                          <a16:colId xmlns:a16="http://schemas.microsoft.com/office/drawing/2014/main" val="1244437516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1"/>
                              </a:solidFill>
                            </a:rPr>
                            <a:t>Consider a team (swarm) of n multirotor UAVs {1,2,…,n}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4874509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en-GB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652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/>
                            <a:t>UAV decision vector: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𝑦𝑎𝑤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/>
                            <a:t>       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38211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/>
                            <a:t>Augmented decision vector: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 …,</m:t>
                                  </m:r>
                                  <m:sSub>
                                    <m:sSub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GB" b="0" dirty="0"/>
                            <a:t>    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027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4213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/>
                            <a:t>Constrains: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1) Maximum value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431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2) Remain in operation area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57852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3) Collision avoidance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930864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12198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6CDC23A-D568-4CAB-990A-B9BC33D3A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6298112"/>
                  </p:ext>
                </p:extLst>
              </p:nvPr>
            </p:nvGraphicFramePr>
            <p:xfrm>
              <a:off x="2793448" y="1904076"/>
              <a:ext cx="660510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4734">
                      <a:extLst>
                        <a:ext uri="{9D8B030D-6E8A-4147-A177-3AD203B41FA5}">
                          <a16:colId xmlns:a16="http://schemas.microsoft.com/office/drawing/2014/main" val="952303434"/>
                        </a:ext>
                      </a:extLst>
                    </a:gridCol>
                    <a:gridCol w="3820370">
                      <a:extLst>
                        <a:ext uri="{9D8B030D-6E8A-4147-A177-3AD203B41FA5}">
                          <a16:colId xmlns:a16="http://schemas.microsoft.com/office/drawing/2014/main" val="1244437516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1"/>
                              </a:solidFill>
                            </a:rPr>
                            <a:t>Consider a team (swarm) of n multirotor UAVs {1,2,…,n}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4874509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en-GB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652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/>
                            <a:t>UAV decision vector: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2887" t="-208197" b="-598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8211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/>
                            <a:t>Augmented decision vector: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2887" t="-308197" b="-498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027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4213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/>
                            <a:t>Constrains: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1) Maximum value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431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2) Remain in operation area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57852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3) Collision avoidance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930864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12198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7013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pc="-1" dirty="0">
                <a:solidFill>
                  <a:srgbClr val="000000"/>
                </a:solidFill>
                <a:latin typeface="Arial"/>
                <a:ea typeface="PMingLiU"/>
              </a:rPr>
              <a:t>2</a:t>
            </a: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. Problem Formulation </a:t>
            </a:r>
            <a:r>
              <a:rPr lang="el-GR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| </a:t>
            </a:r>
            <a:r>
              <a:rPr lang="en-GB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Measurements</a:t>
            </a:r>
            <a:endParaRPr lang="en-US" sz="2600" b="0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6CDC23A-D568-4CAB-990A-B9BC33D3A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049301"/>
                  </p:ext>
                </p:extLst>
              </p:nvPr>
            </p:nvGraphicFramePr>
            <p:xfrm>
              <a:off x="2062546" y="1564227"/>
              <a:ext cx="6658544" cy="384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9272">
                      <a:extLst>
                        <a:ext uri="{9D8B030D-6E8A-4147-A177-3AD203B41FA5}">
                          <a16:colId xmlns:a16="http://schemas.microsoft.com/office/drawing/2014/main" val="952303434"/>
                        </a:ext>
                      </a:extLst>
                    </a:gridCol>
                    <a:gridCol w="3329272">
                      <a:extLst>
                        <a:ext uri="{9D8B030D-6E8A-4147-A177-3AD203B41FA5}">
                          <a16:colId xmlns:a16="http://schemas.microsoft.com/office/drawing/2014/main" val="12444375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UAV perception: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𝑅𝐺𝐵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sSubSup>
                                  <m:sSubSupPr>
                                    <m:ctrlP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𝐷𝐸𝑃𝑇𝐻</m:t>
                                    </m:r>
                                  </m:sup>
                                </m:sSubSup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48745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6CDC23A-D568-4CAB-990A-B9BC33D3A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049301"/>
                  </p:ext>
                </p:extLst>
              </p:nvPr>
            </p:nvGraphicFramePr>
            <p:xfrm>
              <a:off x="2062546" y="1564227"/>
              <a:ext cx="6658544" cy="384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9272">
                      <a:extLst>
                        <a:ext uri="{9D8B030D-6E8A-4147-A177-3AD203B41FA5}">
                          <a16:colId xmlns:a16="http://schemas.microsoft.com/office/drawing/2014/main" val="952303434"/>
                        </a:ext>
                      </a:extLst>
                    </a:gridCol>
                    <a:gridCol w="3329272">
                      <a:extLst>
                        <a:ext uri="{9D8B030D-6E8A-4147-A177-3AD203B41FA5}">
                          <a16:colId xmlns:a16="http://schemas.microsoft.com/office/drawing/2014/main" val="1244437516"/>
                        </a:ext>
                      </a:extLst>
                    </a:gridCol>
                  </a:tblGrid>
                  <a:tr h="38411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UAV perception: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183" t="-7813" b="-20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87450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 descr="An orange sunset in the background&#10;&#10;Description automatically generated">
            <a:extLst>
              <a:ext uri="{FF2B5EF4-FFF2-40B4-BE49-F238E27FC236}">
                <a16:creationId xmlns:a16="http://schemas.microsoft.com/office/drawing/2014/main" id="{C74F72DF-017C-4177-943A-9B86A2035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80" y="2556117"/>
            <a:ext cx="2286000" cy="2286000"/>
          </a:xfrm>
          <a:prstGeom prst="rect">
            <a:avLst/>
          </a:prstGeom>
        </p:spPr>
      </p:pic>
      <p:pic>
        <p:nvPicPr>
          <p:cNvPr id="7" name="Picture 6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82371515-C2F3-4FD4-80B7-5EF585557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10" y="2556117"/>
            <a:ext cx="2286000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5C6ED2-013B-455E-B138-C0E42F725B78}"/>
                  </a:ext>
                </a:extLst>
              </p:cNvPr>
              <p:cNvSpPr txBox="1"/>
              <p:nvPr/>
            </p:nvSpPr>
            <p:spPr>
              <a:xfrm>
                <a:off x="3049189" y="4866194"/>
                <a:ext cx="2235332" cy="387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2.1: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𝑅𝐺𝐵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5C6ED2-013B-455E-B138-C0E42F725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189" y="4866194"/>
                <a:ext cx="2235332" cy="387863"/>
              </a:xfrm>
              <a:prstGeom prst="rect">
                <a:avLst/>
              </a:prstGeom>
              <a:blipFill>
                <a:blip r:embed="rId6"/>
                <a:stretch>
                  <a:fillRect l="-2180" t="-4688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B6FD38-6406-47CB-A578-BE5B5DDC7DF0}"/>
                  </a:ext>
                </a:extLst>
              </p:cNvPr>
              <p:cNvSpPr txBox="1"/>
              <p:nvPr/>
            </p:nvSpPr>
            <p:spPr>
              <a:xfrm>
                <a:off x="6464780" y="4869593"/>
                <a:ext cx="2286000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2.2: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𝐷𝐸𝑃𝑇𝐻</m:t>
                        </m:r>
                      </m:sup>
                    </m:sSubSup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B6FD38-6406-47CB-A578-BE5B5DDC7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780" y="4869593"/>
                <a:ext cx="2286000" cy="384464"/>
              </a:xfrm>
              <a:prstGeom prst="rect">
                <a:avLst/>
              </a:prstGeom>
              <a:blipFill>
                <a:blip r:embed="rId7"/>
                <a:stretch>
                  <a:fillRect l="-2133" t="-6349" b="-23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61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pc="-1" dirty="0">
                <a:solidFill>
                  <a:srgbClr val="000000"/>
                </a:solidFill>
                <a:latin typeface="Arial"/>
                <a:ea typeface="PMingLiU"/>
              </a:rPr>
              <a:t>2</a:t>
            </a: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. Problem Formulation </a:t>
            </a:r>
            <a:r>
              <a:rPr lang="el-GR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| </a:t>
            </a:r>
            <a:r>
              <a:rPr lang="en-GB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Measurements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7" name="Picture 6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82371515-C2F3-4FD4-80B7-5EF585557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70" y="2891924"/>
            <a:ext cx="2286000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7C3C2ECB-EB2D-47E5-A740-45576929F3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7984609"/>
                  </p:ext>
                </p:extLst>
              </p:nvPr>
            </p:nvGraphicFramePr>
            <p:xfrm>
              <a:off x="1615440" y="1419225"/>
              <a:ext cx="8961120" cy="9327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61120">
                      <a:extLst>
                        <a:ext uri="{9D8B030D-6E8A-4147-A177-3AD203B41FA5}">
                          <a16:colId xmlns:a16="http://schemas.microsoft.com/office/drawing/2014/main" val="4165446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𝑅𝐺𝐵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oMath>
                          </a14:m>
                          <a:r>
                            <a:rPr lang="en-GB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 fed to a Convolutional Neural Network, to detect objects of interest.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 each bounded box, image segmentation is performed, to identify which pixels consist the detected object.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85312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7C3C2ECB-EB2D-47E5-A740-45576929F3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7984609"/>
                  </p:ext>
                </p:extLst>
              </p:nvPr>
            </p:nvGraphicFramePr>
            <p:xfrm>
              <a:off x="1615440" y="1419225"/>
              <a:ext cx="8961120" cy="9327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61120">
                      <a:extLst>
                        <a:ext uri="{9D8B030D-6E8A-4147-A177-3AD203B41FA5}">
                          <a16:colId xmlns:a16="http://schemas.microsoft.com/office/drawing/2014/main" val="4165446257"/>
                        </a:ext>
                      </a:extLst>
                    </a:gridCol>
                  </a:tblGrid>
                  <a:tr h="9327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948" b="-10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853126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C965A5EE-D0FC-426F-9071-3B2902321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132" y="2891924"/>
            <a:ext cx="2286000" cy="2286000"/>
          </a:xfrm>
          <a:prstGeom prst="rect">
            <a:avLst/>
          </a:prstGeom>
        </p:spPr>
      </p:pic>
      <p:pic>
        <p:nvPicPr>
          <p:cNvPr id="8" name="Picture 7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4A489D5E-23E0-4812-8E31-464119622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45" y="2891924"/>
            <a:ext cx="2286000" cy="22860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4AEBA0E-9D3B-4153-92FA-1194B7D69581}"/>
              </a:ext>
            </a:extLst>
          </p:cNvPr>
          <p:cNvSpPr/>
          <p:nvPr/>
        </p:nvSpPr>
        <p:spPr>
          <a:xfrm>
            <a:off x="7715250" y="3854446"/>
            <a:ext cx="119062" cy="45719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3E62CB2-A80F-44DA-BF1E-67A1FC0D6949}"/>
              </a:ext>
            </a:extLst>
          </p:cNvPr>
          <p:cNvSpPr/>
          <p:nvPr/>
        </p:nvSpPr>
        <p:spPr>
          <a:xfrm>
            <a:off x="8315325" y="3953031"/>
            <a:ext cx="171450" cy="86655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D8BAEC9-E9B4-4E42-A221-B3BE556B6813}"/>
              </a:ext>
            </a:extLst>
          </p:cNvPr>
          <p:cNvSpPr/>
          <p:nvPr/>
        </p:nvSpPr>
        <p:spPr>
          <a:xfrm>
            <a:off x="8501062" y="3957793"/>
            <a:ext cx="138113" cy="86655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E3C44E4-69B1-4B19-B019-394C7457D52C}"/>
              </a:ext>
            </a:extLst>
          </p:cNvPr>
          <p:cNvSpPr/>
          <p:nvPr/>
        </p:nvSpPr>
        <p:spPr>
          <a:xfrm>
            <a:off x="8708390" y="3882024"/>
            <a:ext cx="138112" cy="86654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6DC9CEE-4E2C-4DAC-8438-8C4DC4C2532C}"/>
              </a:ext>
            </a:extLst>
          </p:cNvPr>
          <p:cNvSpPr/>
          <p:nvPr/>
        </p:nvSpPr>
        <p:spPr>
          <a:xfrm>
            <a:off x="8379616" y="3895403"/>
            <a:ext cx="119063" cy="64772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9F5D9D8-3F5D-4D3E-AD88-DE7EC9EB46BC}"/>
              </a:ext>
            </a:extLst>
          </p:cNvPr>
          <p:cNvSpPr/>
          <p:nvPr/>
        </p:nvSpPr>
        <p:spPr>
          <a:xfrm>
            <a:off x="8544003" y="3852316"/>
            <a:ext cx="138112" cy="86655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2DAB4B9-C944-4201-91F6-162FB08B5B77}"/>
              </a:ext>
            </a:extLst>
          </p:cNvPr>
          <p:cNvSpPr/>
          <p:nvPr/>
        </p:nvSpPr>
        <p:spPr>
          <a:xfrm>
            <a:off x="8708389" y="3826825"/>
            <a:ext cx="111837" cy="60607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B693510-831B-41BF-8A50-F5B96692BEAA}"/>
              </a:ext>
            </a:extLst>
          </p:cNvPr>
          <p:cNvSpPr/>
          <p:nvPr/>
        </p:nvSpPr>
        <p:spPr>
          <a:xfrm>
            <a:off x="8846500" y="3794495"/>
            <a:ext cx="111837" cy="45719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09A6BC6-04BE-4A76-A9A4-E83BE0557084}"/>
              </a:ext>
            </a:extLst>
          </p:cNvPr>
          <p:cNvSpPr/>
          <p:nvPr/>
        </p:nvSpPr>
        <p:spPr>
          <a:xfrm>
            <a:off x="8984611" y="3753007"/>
            <a:ext cx="92714" cy="64348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797FF7-A075-4013-8FA2-76E82E18567A}"/>
                  </a:ext>
                </a:extLst>
              </p:cNvPr>
              <p:cNvSpPr txBox="1"/>
              <p:nvPr/>
            </p:nvSpPr>
            <p:spPr>
              <a:xfrm>
                <a:off x="2332355" y="5177924"/>
                <a:ext cx="2235332" cy="387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2.3: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𝑅𝐺𝐵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797FF7-A075-4013-8FA2-76E82E185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355" y="5177924"/>
                <a:ext cx="2235332" cy="387863"/>
              </a:xfrm>
              <a:prstGeom prst="rect">
                <a:avLst/>
              </a:prstGeom>
              <a:blipFill>
                <a:blip r:embed="rId6"/>
                <a:stretch>
                  <a:fillRect l="-2459" t="-4688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CA9F738-CA6A-4F1A-A624-1BC7F569D81A}"/>
              </a:ext>
            </a:extLst>
          </p:cNvPr>
          <p:cNvSpPr txBox="1"/>
          <p:nvPr/>
        </p:nvSpPr>
        <p:spPr>
          <a:xfrm>
            <a:off x="5215245" y="5172267"/>
            <a:ext cx="193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2.4: CNN Object Detection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E29B5-AAC9-43F9-89DD-49CA95894FAC}"/>
              </a:ext>
            </a:extLst>
          </p:cNvPr>
          <p:cNvSpPr txBox="1"/>
          <p:nvPr/>
        </p:nvSpPr>
        <p:spPr>
          <a:xfrm>
            <a:off x="7470548" y="5166111"/>
            <a:ext cx="27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2.5: Segmentation</a:t>
            </a:r>
          </a:p>
        </p:txBody>
      </p:sp>
    </p:spTree>
    <p:extLst>
      <p:ext uri="{BB962C8B-B14F-4D97-AF65-F5344CB8AC3E}">
        <p14:creationId xmlns:p14="http://schemas.microsoft.com/office/powerpoint/2010/main" val="32895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pc="-1" dirty="0">
                <a:solidFill>
                  <a:srgbClr val="000000"/>
                </a:solidFill>
                <a:latin typeface="Arial"/>
                <a:ea typeface="PMingLiU"/>
              </a:rPr>
              <a:t>2</a:t>
            </a: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. Problem Formulation </a:t>
            </a:r>
            <a:r>
              <a:rPr lang="el-GR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| </a:t>
            </a:r>
            <a:r>
              <a:rPr lang="en-GB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Measurements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E9347D-6B8A-4B43-A8B6-08B4D024F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545" y="1630139"/>
            <a:ext cx="7180610" cy="4045076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40110C7-6BDB-41E0-9E32-E227914CA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09173"/>
              </p:ext>
            </p:extLst>
          </p:nvPr>
        </p:nvGraphicFramePr>
        <p:xfrm>
          <a:off x="8104909" y="1630139"/>
          <a:ext cx="3621974" cy="186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987">
                  <a:extLst>
                    <a:ext uri="{9D8B030D-6E8A-4147-A177-3AD203B41FA5}">
                      <a16:colId xmlns:a16="http://schemas.microsoft.com/office/drawing/2014/main" val="774751490"/>
                    </a:ext>
                  </a:extLst>
                </a:gridCol>
                <a:gridCol w="1810987">
                  <a:extLst>
                    <a:ext uri="{9D8B030D-6E8A-4147-A177-3AD203B41FA5}">
                      <a16:colId xmlns:a16="http://schemas.microsoft.com/office/drawing/2014/main" val="546342572"/>
                    </a:ext>
                  </a:extLst>
                </a:gridCol>
              </a:tblGrid>
              <a:tr h="474419">
                <a:tc gridSpan="2">
                  <a:txBody>
                    <a:bodyPr/>
                    <a:lstStyle/>
                    <a:p>
                      <a:pPr algn="ctr"/>
                      <a:r>
                        <a:rPr lang="en-GB" b="0" i="1" dirty="0">
                          <a:solidFill>
                            <a:schemeClr val="bg1"/>
                          </a:solidFill>
                        </a:rPr>
                        <a:t>3D Reconstruction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0" i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200216"/>
                  </a:ext>
                </a:extLst>
              </a:tr>
              <a:tr h="474419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Input: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GB" dirty="0"/>
                        <a:t>Geolocation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GB" dirty="0"/>
                        <a:t>Depth Image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GB" dirty="0"/>
                        <a:t>Focal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041957"/>
                  </a:ext>
                </a:extLst>
              </a:tr>
              <a:tr h="474419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Output: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3D Reconstruction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70671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CFB405E-63FB-4E66-A5D8-5F4FBB050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99501"/>
              </p:ext>
            </p:extLst>
          </p:nvPr>
        </p:nvGraphicFramePr>
        <p:xfrm>
          <a:off x="8104909" y="5035136"/>
          <a:ext cx="362197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974">
                  <a:extLst>
                    <a:ext uri="{9D8B030D-6E8A-4147-A177-3AD203B41FA5}">
                      <a16:colId xmlns:a16="http://schemas.microsoft.com/office/drawing/2014/main" val="958768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i="1" u="sng" dirty="0" err="1">
                          <a:solidFill>
                            <a:schemeClr val="bg1"/>
                          </a:solidFill>
                        </a:rPr>
                        <a:t>Center</a:t>
                      </a:r>
                      <a:r>
                        <a:rPr lang="en-GB" b="0" i="1" u="sng" dirty="0">
                          <a:solidFill>
                            <a:schemeClr val="bg1"/>
                          </a:solidFill>
                        </a:rPr>
                        <a:t> of Mass</a:t>
                      </a:r>
                      <a:r>
                        <a:rPr lang="en-GB" b="0" i="0" u="none" dirty="0">
                          <a:solidFill>
                            <a:schemeClr val="bg1"/>
                          </a:solidFill>
                        </a:rPr>
                        <a:t> of each detected object can be extracted.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623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88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pc="-1" dirty="0">
                <a:solidFill>
                  <a:srgbClr val="000000"/>
                </a:solidFill>
                <a:latin typeface="Arial"/>
                <a:ea typeface="PMingLiU"/>
              </a:rPr>
              <a:t>2</a:t>
            </a: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. Problem Formulation </a:t>
            </a:r>
            <a:r>
              <a:rPr lang="el-GR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| </a:t>
            </a:r>
            <a:r>
              <a:rPr lang="en-GB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Objective Function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2" name="cropedObjectiveFunction">
            <a:hlinkClick r:id="" action="ppaction://media"/>
            <a:extLst>
              <a:ext uri="{FF2B5EF4-FFF2-40B4-BE49-F238E27FC236}">
                <a16:creationId xmlns:a16="http://schemas.microsoft.com/office/drawing/2014/main" id="{9CB11271-ECBE-425C-88B1-D30F387A3F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0552" y="1301931"/>
            <a:ext cx="8657999" cy="487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01C8910-811C-474E-BE2C-B2EE0EE9E49D}"/>
              </a:ext>
            </a:extLst>
          </p:cNvPr>
          <p:cNvSpPr/>
          <p:nvPr/>
        </p:nvSpPr>
        <p:spPr>
          <a:xfrm>
            <a:off x="1767000" y="155212"/>
            <a:ext cx="8658000" cy="11467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PMingLiU"/>
              </a:rPr>
              <a:t>3. Navigational Algorithm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B53F55D-3478-46C6-B4FE-B2B61101D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56" y="1540816"/>
            <a:ext cx="9758487" cy="3776367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53952A3-AC71-4DFD-914F-E4EA74142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890243"/>
              </p:ext>
            </p:extLst>
          </p:nvPr>
        </p:nvGraphicFramePr>
        <p:xfrm>
          <a:off x="3306483" y="5556068"/>
          <a:ext cx="55790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032">
                  <a:extLst>
                    <a:ext uri="{9D8B030D-6E8A-4147-A177-3AD203B41FA5}">
                      <a16:colId xmlns:a16="http://schemas.microsoft.com/office/drawing/2014/main" val="2879832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Figure 3.1: Flowchart of the overall navigation scheme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638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157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653</TotalTime>
  <Words>618</Words>
  <Application>Microsoft Office PowerPoint</Application>
  <PresentationFormat>Widescreen</PresentationFormat>
  <Paragraphs>114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Dimitrios Koutras</dc:creator>
  <cp:lastModifiedBy>THANASIS KAPOUTSIS</cp:lastModifiedBy>
  <cp:revision>56</cp:revision>
  <dcterms:created xsi:type="dcterms:W3CDTF">2020-08-27T13:48:51Z</dcterms:created>
  <dcterms:modified xsi:type="dcterms:W3CDTF">2020-11-12T10:45:25Z</dcterms:modified>
</cp:coreProperties>
</file>